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8458D-98B6-4816-AC82-CEB63534E5E6}" type="datetimeFigureOut">
              <a:rPr lang="cs-CZ" smtClean="0"/>
              <a:pPr/>
              <a:t>28.3.2019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4AC9-D7A7-4832-9CFC-D78E1D01BC1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vine.cz/web/document/ovecechokolo_img/chute-1122.jpg" TargetMode="External"/><Relationship Id="rId3" Type="http://schemas.openxmlformats.org/officeDocument/2006/relationships/hyperlink" Target="http://skolajecna.cz/biologie/Images/Textbook/Big/0050000/00269.jpg" TargetMode="External"/><Relationship Id="rId7" Type="http://schemas.openxmlformats.org/officeDocument/2006/relationships/hyperlink" Target="http://www.oralb.com/cz/images/learningcenter/teaching/permanent_teeth_diagram.jpg" TargetMode="External"/><Relationship Id="rId2" Type="http://schemas.openxmlformats.org/officeDocument/2006/relationships/hyperlink" Target="http://www.hsc.csu.edu.au/senior_science/core/life_chem/9_2_5/DigestSys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echcikazy.cz/media/image/thumb/mandibula.jpg/w_200.h_240.jpg?hash=45574bdf53" TargetMode="External"/><Relationship Id="rId5" Type="http://schemas.openxmlformats.org/officeDocument/2006/relationships/hyperlink" Target="http://nd01.jxs.cz/341/679/3809f1ec40_37312752_o2.png" TargetMode="External"/><Relationship Id="rId4" Type="http://schemas.openxmlformats.org/officeDocument/2006/relationships/hyperlink" Target="http://www.toplekar.cz/public/62/a4/20/6199_24717_zub_grafika_wikipedia.png" TargetMode="External"/><Relationship Id="rId9" Type="http://schemas.openxmlformats.org/officeDocument/2006/relationships/hyperlink" Target="http://upload.wikimedia.org/wikipedia/commons/5/51/Illu_quiz_hn_02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85" y="642918"/>
            <a:ext cx="847243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oralb.com/cz/images/learningcenter/teaching/permanent_teeth_dia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1" y="2564904"/>
            <a:ext cx="5495345" cy="4176464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Počet zubů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Mléčný chrup - 20 zubů</a:t>
            </a:r>
          </a:p>
          <a:p>
            <a:r>
              <a:rPr lang="cs-CZ" dirty="0" smtClean="0"/>
              <a:t>Trvalý chrup    - 32 zubů  </a:t>
            </a:r>
          </a:p>
        </p:txBody>
      </p:sp>
      <p:pic>
        <p:nvPicPr>
          <p:cNvPr id="21508" name="Picture 4" descr="http://www.nechcikazy.cz/media/image/thumb/mandibula.jpg/w_200.h_240.jpg?hash=45574bdf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924944"/>
            <a:ext cx="2400266" cy="2880320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971600" y="57332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5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699792" y="57332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 - chutě </a:t>
            </a:r>
            <a:endParaRPr lang="cs-CZ" dirty="0"/>
          </a:p>
        </p:txBody>
      </p:sp>
      <p:pic>
        <p:nvPicPr>
          <p:cNvPr id="23554" name="Picture 2" descr="http://www.ovine.cz/web/document/ovecechokolo_img/chute-112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076056" y="1412776"/>
            <a:ext cx="3593864" cy="4896544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467544" y="1556792"/>
            <a:ext cx="48965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Na jazyku jsou chuťové pohárky.</a:t>
            </a:r>
          </a:p>
          <a:p>
            <a:pPr>
              <a:buFont typeface="Arial" pitchFamily="34" charset="0"/>
              <a:buChar char="•"/>
            </a:pPr>
            <a:r>
              <a:rPr lang="cs-CZ" sz="3200" dirty="0" smtClean="0"/>
              <a:t> Díky nim vnímáme základní chuťové pocity.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52320" y="61653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7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upload.wikimedia.org/wikipedia/commons/5/51/Illu_quiz_hn_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836712"/>
            <a:ext cx="3405474" cy="396044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Slinné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cs-CZ" b="1" dirty="0" smtClean="0"/>
              <a:t>Příušní</a:t>
            </a:r>
          </a:p>
          <a:p>
            <a:r>
              <a:rPr lang="cs-CZ" b="1" dirty="0" smtClean="0"/>
              <a:t>Podjazyková</a:t>
            </a:r>
          </a:p>
          <a:p>
            <a:r>
              <a:rPr lang="cs-CZ" b="1" dirty="0" smtClean="0"/>
              <a:t>Podčelistní </a:t>
            </a:r>
            <a:endParaRPr lang="cs-CZ" b="1" dirty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Sliny obsahují enzym </a:t>
            </a:r>
            <a:r>
              <a:rPr lang="cs-CZ" dirty="0" smtClean="0">
                <a:solidFill>
                  <a:srgbClr val="FF0000"/>
                </a:solidFill>
              </a:rPr>
              <a:t>ptyalin </a:t>
            </a:r>
            <a:r>
              <a:rPr lang="cs-CZ" dirty="0" smtClean="0"/>
              <a:t>- štěpí škrob na jednoduché cukry.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804248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8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2400" dirty="0" smtClean="0"/>
              <a:t>Použité zdroje</a:t>
            </a:r>
            <a:br>
              <a:rPr lang="cs-CZ" sz="2400" dirty="0" smtClean="0"/>
            </a:br>
            <a:r>
              <a:rPr lang="cs-CZ" sz="2400" dirty="0" smtClean="0"/>
              <a:t>Všechny uveřejněné odkazy [cit. 20.1.2013].  jsou dostupné pod licencí </a:t>
            </a:r>
            <a:r>
              <a:rPr lang="cs-CZ" sz="2400" dirty="0" err="1" smtClean="0"/>
              <a:t>Creative</a:t>
            </a:r>
            <a:r>
              <a:rPr lang="cs-CZ" sz="2400" dirty="0" smtClean="0"/>
              <a:t> </a:t>
            </a:r>
            <a:r>
              <a:rPr lang="cs-CZ" sz="2400" dirty="0" err="1" smtClean="0"/>
              <a:t>Commons</a:t>
            </a:r>
            <a:r>
              <a:rPr lang="cs-CZ" sz="2400" dirty="0" smtClean="0"/>
              <a:t> 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pt-BR" sz="1600" dirty="0" smtClean="0"/>
              <a:t>Obr.1 </a:t>
            </a:r>
            <a:r>
              <a:rPr lang="pt-BR" sz="1600" dirty="0" smtClean="0">
                <a:hlinkClick r:id="rId2"/>
              </a:rPr>
              <a:t>http://www.hsc.csu.edu.au/senior_science/core/life_chem/9_2_5/DigestSys.gif</a:t>
            </a:r>
            <a:endParaRPr lang="pt-BR" sz="1600" dirty="0" smtClean="0"/>
          </a:p>
          <a:p>
            <a:r>
              <a:rPr lang="pt-BR" sz="1600" dirty="0" smtClean="0"/>
              <a:t>Obr.2 </a:t>
            </a:r>
            <a:r>
              <a:rPr lang="pt-BR" sz="1600" dirty="0" smtClean="0">
                <a:hlinkClick r:id="rId3"/>
              </a:rPr>
              <a:t>http://skolajecna.cz/biologie/Images/Textbook/Big/0050000/00269.jpg</a:t>
            </a:r>
            <a:endParaRPr lang="pt-BR" sz="1600" dirty="0" smtClean="0"/>
          </a:p>
          <a:p>
            <a:r>
              <a:rPr lang="pt-BR" sz="1600" dirty="0" smtClean="0"/>
              <a:t>Obr.3 </a:t>
            </a:r>
            <a:r>
              <a:rPr lang="pt-BR" sz="1600" dirty="0" smtClean="0">
                <a:hlinkClick r:id="rId4"/>
              </a:rPr>
              <a:t>http://www.toplekar.cz/public/62/a4/20/6199_24717_zub_grafika_wikipedia.png</a:t>
            </a:r>
            <a:endParaRPr lang="pt-BR" sz="1600" dirty="0" smtClean="0"/>
          </a:p>
          <a:p>
            <a:r>
              <a:rPr lang="pt-BR" sz="1600" dirty="0" smtClean="0"/>
              <a:t>Obr.4 </a:t>
            </a:r>
            <a:r>
              <a:rPr lang="pt-BR" sz="1600" dirty="0" smtClean="0">
                <a:hlinkClick r:id="rId5"/>
              </a:rPr>
              <a:t>http://nd01.jxs.cz/341/679/3809f1ec40_37312752_o2.png</a:t>
            </a:r>
            <a:endParaRPr lang="pt-BR" sz="1600" dirty="0" smtClean="0"/>
          </a:p>
          <a:p>
            <a:r>
              <a:rPr lang="pt-BR" sz="1600" dirty="0" smtClean="0"/>
              <a:t>Obr.5 </a:t>
            </a:r>
            <a:r>
              <a:rPr lang="pt-BR" sz="1600" dirty="0" smtClean="0">
                <a:hlinkClick r:id="rId6"/>
              </a:rPr>
              <a:t>http://www.nechcikazy.cz/media/image/thumb/mandibula.jpg/w_200.h_240.jpg?hash=45574bdf53</a:t>
            </a:r>
            <a:endParaRPr lang="pt-BR" sz="1600" dirty="0" smtClean="0"/>
          </a:p>
          <a:p>
            <a:r>
              <a:rPr lang="pt-BR" sz="1600" dirty="0" smtClean="0"/>
              <a:t>Obr.6 </a:t>
            </a:r>
            <a:r>
              <a:rPr lang="pt-BR" sz="1600" dirty="0" smtClean="0">
                <a:hlinkClick r:id="rId7"/>
              </a:rPr>
              <a:t>http://www.oralb.com/cz/images/learningcenter/teaching/permanent_teeth_diagram.jpg</a:t>
            </a:r>
            <a:endParaRPr lang="pt-BR" sz="1600" dirty="0" smtClean="0"/>
          </a:p>
          <a:p>
            <a:r>
              <a:rPr lang="pt-BR" sz="1600" dirty="0" smtClean="0"/>
              <a:t>Obr.7 </a:t>
            </a:r>
            <a:r>
              <a:rPr lang="pt-BR" sz="1600" dirty="0" smtClean="0">
                <a:hlinkClick r:id="rId8"/>
              </a:rPr>
              <a:t>http://www.ovine.cz/web/document/ovecechokolo_img/chute-1122.jpg</a:t>
            </a:r>
            <a:endParaRPr lang="pt-BR" sz="1600" dirty="0" smtClean="0"/>
          </a:p>
          <a:p>
            <a:r>
              <a:rPr lang="pt-BR" sz="1600" dirty="0" smtClean="0"/>
              <a:t>Obr.8 </a:t>
            </a:r>
            <a:r>
              <a:rPr lang="pt-BR" sz="1600" dirty="0" smtClean="0">
                <a:hlinkClick r:id="rId9"/>
              </a:rPr>
              <a:t>http://upload.wikimedia.org/wikipedia/commons/5/51/Illu_quiz_hn_02.jpg</a:t>
            </a:r>
            <a:endParaRPr lang="cs-CZ" sz="1600" dirty="0" smtClean="0"/>
          </a:p>
          <a:p>
            <a:r>
              <a:rPr lang="cs-CZ" sz="1600" dirty="0" smtClean="0"/>
              <a:t>Ostatní informace byly vytvořeny z vlastních zdrojů a sady klipart.</a:t>
            </a:r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TRÁVICÍ SOUSTAVA 1</a:t>
            </a:r>
            <a:endParaRPr lang="cs-CZ" dirty="0"/>
          </a:p>
        </p:txBody>
      </p:sp>
      <p:sp>
        <p:nvSpPr>
          <p:cNvPr id="1026" name="AutoShape 2" descr="http://upload.wikimedia.org/wikipedia/commons/7/7c/Digestive_system_diagram_cs.svg"/>
          <p:cNvSpPr>
            <a:spLocks noChangeAspect="1" noChangeArrowheads="1"/>
          </p:cNvSpPr>
          <p:nvPr/>
        </p:nvSpPr>
        <p:spPr bwMode="auto">
          <a:xfrm>
            <a:off x="155575" y="-2278063"/>
            <a:ext cx="3429000" cy="475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8" name="AutoShape 4" descr="http://upload.wikimedia.org/wikipedia/commons/7/7c/Digestive_system_diagram_cs.svg"/>
          <p:cNvSpPr>
            <a:spLocks noChangeAspect="1" noChangeArrowheads="1"/>
          </p:cNvSpPr>
          <p:nvPr/>
        </p:nvSpPr>
        <p:spPr bwMode="auto">
          <a:xfrm>
            <a:off x="155575" y="-2278063"/>
            <a:ext cx="3429000" cy="4752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9" name="Picture 5" descr="C:\Documents and Settings\Michal\Local Settings\Temporary Internet Files\Content.IE5\6QCXER42\MC900426142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491880" y="1484784"/>
            <a:ext cx="1949450" cy="461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8968" y="1565944"/>
            <a:ext cx="8229600" cy="4525963"/>
          </a:xfrm>
        </p:spPr>
        <p:txBody>
          <a:bodyPr/>
          <a:lstStyle/>
          <a:p>
            <a:r>
              <a:rPr lang="cs-CZ" dirty="0" smtClean="0"/>
              <a:t>Příjem a přeměna potravy</a:t>
            </a:r>
          </a:p>
          <a:p>
            <a:r>
              <a:rPr lang="cs-CZ" dirty="0" smtClean="0"/>
              <a:t>Vstřebávání živin do krve</a:t>
            </a:r>
          </a:p>
          <a:p>
            <a:r>
              <a:rPr lang="cs-CZ" dirty="0" smtClean="0"/>
              <a:t>Vyloučení nepotřebných zbytků</a:t>
            </a:r>
            <a:endParaRPr lang="cs-CZ" dirty="0"/>
          </a:p>
        </p:txBody>
      </p:sp>
      <p:pic>
        <p:nvPicPr>
          <p:cNvPr id="15362" name="Picture 2" descr="C:\Documents and Settings\Michal\Local Settings\Temporary Internet Files\Content.IE5\GOZ4E8V3\MM90033636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221088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Zpracování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MECHANICKY</a:t>
            </a:r>
          </a:p>
          <a:p>
            <a:r>
              <a:rPr lang="cs-CZ" dirty="0" smtClean="0"/>
              <a:t>Zuby, jazyk, žaludek - rozmělnění potravy.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CHEMICKY</a:t>
            </a:r>
          </a:p>
          <a:p>
            <a:r>
              <a:rPr lang="cs-CZ" dirty="0" smtClean="0"/>
              <a:t>Potrava se chemickými reakcemi štěpí na jednoduché látky, které slouží jako:</a:t>
            </a:r>
          </a:p>
          <a:p>
            <a:pPr lvl="1"/>
            <a:r>
              <a:rPr lang="cs-CZ" dirty="0" smtClean="0"/>
              <a:t>Zdroj energie</a:t>
            </a:r>
          </a:p>
          <a:p>
            <a:pPr lvl="1"/>
            <a:r>
              <a:rPr lang="cs-CZ" dirty="0" smtClean="0"/>
              <a:t>Stavební látky</a:t>
            </a:r>
            <a:endParaRPr lang="cs-CZ" dirty="0"/>
          </a:p>
        </p:txBody>
      </p:sp>
      <p:pic>
        <p:nvPicPr>
          <p:cNvPr id="16386" name="Picture 2" descr="C:\Documents and Settings\Michal\Local Settings\Temporary Internet Files\Content.IE5\A4TF01D1\MM900336365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437112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hsc.csu.edu.au/senior_science/core/life_chem/9_2_5/DigestSy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124744"/>
            <a:ext cx="4324350" cy="4257675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 smtClean="0"/>
              <a:t>Stavba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Dutina ústní</a:t>
            </a:r>
          </a:p>
          <a:p>
            <a:r>
              <a:rPr lang="cs-CZ" dirty="0" smtClean="0"/>
              <a:t>Hltan</a:t>
            </a:r>
          </a:p>
          <a:p>
            <a:r>
              <a:rPr lang="cs-CZ" dirty="0" smtClean="0"/>
              <a:t>Jícen</a:t>
            </a:r>
          </a:p>
          <a:p>
            <a:r>
              <a:rPr lang="cs-CZ" dirty="0" smtClean="0"/>
              <a:t>Žaludek</a:t>
            </a:r>
          </a:p>
          <a:p>
            <a:r>
              <a:rPr lang="cs-CZ" dirty="0" smtClean="0"/>
              <a:t>Tenké střevo</a:t>
            </a:r>
          </a:p>
          <a:p>
            <a:r>
              <a:rPr lang="cs-CZ" dirty="0" smtClean="0"/>
              <a:t>Tlusté střevo</a:t>
            </a:r>
          </a:p>
          <a:p>
            <a:r>
              <a:rPr lang="cs-CZ" dirty="0" smtClean="0"/>
              <a:t>Konečník</a:t>
            </a:r>
          </a:p>
          <a:p>
            <a:r>
              <a:rPr lang="cs-CZ" dirty="0" smtClean="0"/>
              <a:t>(dále také: játra, žlučník, slinivka břišní)</a:t>
            </a:r>
            <a:endParaRPr lang="cs-CZ" dirty="0"/>
          </a:p>
        </p:txBody>
      </p:sp>
      <p:sp>
        <p:nvSpPr>
          <p:cNvPr id="5" name="Šipka dolů 4"/>
          <p:cNvSpPr/>
          <p:nvPr/>
        </p:nvSpPr>
        <p:spPr>
          <a:xfrm>
            <a:off x="2915816" y="1700808"/>
            <a:ext cx="432048" cy="367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6948264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skolajecna.cz/biologie/Images/Textbook/Big/0050000/0026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2483768" y="0"/>
            <a:ext cx="5184576" cy="6516635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954560" cy="1143000"/>
          </a:xfrm>
        </p:spPr>
        <p:txBody>
          <a:bodyPr/>
          <a:lstStyle/>
          <a:p>
            <a:r>
              <a:rPr lang="cs-CZ" dirty="0" smtClean="0"/>
              <a:t>Stavba 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516216" y="609329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Dutina ústní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Příjem a zpracování potravy</a:t>
            </a:r>
          </a:p>
          <a:p>
            <a:endParaRPr lang="cs-CZ" dirty="0"/>
          </a:p>
          <a:p>
            <a:endParaRPr lang="cs-CZ" dirty="0" smtClean="0"/>
          </a:p>
          <a:p>
            <a:pPr lvl="1"/>
            <a:r>
              <a:rPr lang="cs-CZ" dirty="0" smtClean="0"/>
              <a:t>Mechanické - zuby, jazyk</a:t>
            </a:r>
          </a:p>
          <a:p>
            <a:pPr lvl="1"/>
            <a:r>
              <a:rPr lang="cs-CZ" dirty="0" smtClean="0"/>
              <a:t>Chemické     - sliny  </a:t>
            </a:r>
            <a:endParaRPr lang="cs-CZ" dirty="0"/>
          </a:p>
        </p:txBody>
      </p:sp>
      <p:pic>
        <p:nvPicPr>
          <p:cNvPr id="19458" name="Picture 2" descr="C:\Documents and Settings\Michal\Local Settings\Temporary Internet Files\Content.IE5\GOZ4E8V3\MP900422530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292080" y="2348880"/>
            <a:ext cx="3312368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zubu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55976" y="1600200"/>
            <a:ext cx="4330824" cy="478112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A - korunka</a:t>
            </a:r>
          </a:p>
          <a:p>
            <a:r>
              <a:rPr lang="cs-CZ" dirty="0" smtClean="0"/>
              <a:t>B - kořen</a:t>
            </a:r>
          </a:p>
          <a:p>
            <a:r>
              <a:rPr lang="cs-CZ" dirty="0" smtClean="0"/>
              <a:t>1 - zubní sklovina</a:t>
            </a:r>
          </a:p>
          <a:p>
            <a:r>
              <a:rPr lang="cs-CZ" dirty="0" smtClean="0"/>
              <a:t>2 - zubovina</a:t>
            </a:r>
          </a:p>
          <a:p>
            <a:r>
              <a:rPr lang="cs-CZ" dirty="0" smtClean="0"/>
              <a:t>3 - zubní dřeň</a:t>
            </a:r>
          </a:p>
          <a:p>
            <a:r>
              <a:rPr lang="cs-CZ" dirty="0" smtClean="0"/>
              <a:t>4 - dáseň</a:t>
            </a:r>
          </a:p>
          <a:p>
            <a:r>
              <a:rPr lang="cs-CZ" dirty="0" smtClean="0"/>
              <a:t>5 - zubní cement</a:t>
            </a:r>
          </a:p>
          <a:p>
            <a:r>
              <a:rPr lang="cs-CZ" dirty="0" smtClean="0"/>
              <a:t>6 - čelistní kost</a:t>
            </a:r>
          </a:p>
          <a:p>
            <a:r>
              <a:rPr lang="cs-CZ" dirty="0" smtClean="0"/>
              <a:t>7, 8 - cévy + nervy</a:t>
            </a:r>
          </a:p>
          <a:p>
            <a:endParaRPr lang="cs-CZ" dirty="0"/>
          </a:p>
        </p:txBody>
      </p:sp>
      <p:pic>
        <p:nvPicPr>
          <p:cNvPr id="20482" name="Picture 2" descr="http://www.toplekar.cz/public/62/a4/20/6199_24717_zub_grafika_wikiped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3689666" cy="4464496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051720" y="60212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0704" cy="1714202"/>
          </a:xfrm>
        </p:spPr>
        <p:txBody>
          <a:bodyPr>
            <a:normAutofit/>
          </a:bodyPr>
          <a:lstStyle/>
          <a:p>
            <a:r>
              <a:rPr lang="cs-CZ" dirty="0" smtClean="0"/>
              <a:t>Rozdíly ve stavbě zubů</a:t>
            </a:r>
            <a:endParaRPr lang="cs-CZ" dirty="0"/>
          </a:p>
        </p:txBody>
      </p:sp>
      <p:pic>
        <p:nvPicPr>
          <p:cNvPr id="22530" name="Picture 2" descr="http://nd01.jxs.cz/341/679/3809f1ec40_37312752_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548680"/>
            <a:ext cx="4392488" cy="6139020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7740352" y="630932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237</Words>
  <Application>Microsoft Office PowerPoint</Application>
  <PresentationFormat>Předvádění na obrazovce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TRÁVICÍ SOUSTAVA 1</vt:lpstr>
      <vt:lpstr>Funkce </vt:lpstr>
      <vt:lpstr>Zpracování </vt:lpstr>
      <vt:lpstr>Stavba </vt:lpstr>
      <vt:lpstr>Stavba </vt:lpstr>
      <vt:lpstr>Dutina ústní</vt:lpstr>
      <vt:lpstr>Stavba zubu </vt:lpstr>
      <vt:lpstr>Rozdíly ve stavbě zubů</vt:lpstr>
      <vt:lpstr>Počet zubů</vt:lpstr>
      <vt:lpstr>Jazyk - chutě </vt:lpstr>
      <vt:lpstr>Slinné žlázy</vt:lpstr>
      <vt:lpstr>Použité zdroje Všechny uveřejněné odkazy [cit. 20.1.2013].  jsou dostupné pod licencí Creative Commons .</vt:lpstr>
    </vt:vector>
  </TitlesOfParts>
  <Company>doma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Michal</dc:creator>
  <cp:lastModifiedBy>sobolikovai</cp:lastModifiedBy>
  <cp:revision>14</cp:revision>
  <dcterms:created xsi:type="dcterms:W3CDTF">2013-06-09T13:11:14Z</dcterms:created>
  <dcterms:modified xsi:type="dcterms:W3CDTF">2019-03-28T07:15:46Z</dcterms:modified>
</cp:coreProperties>
</file>